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8" r:id="rId3"/>
    <p:sldId id="274" r:id="rId4"/>
    <p:sldId id="269" r:id="rId5"/>
    <p:sldId id="270" r:id="rId6"/>
    <p:sldId id="257" r:id="rId7"/>
    <p:sldId id="258" r:id="rId8"/>
    <p:sldId id="259" r:id="rId9"/>
    <p:sldId id="260" r:id="rId10"/>
    <p:sldId id="261" r:id="rId11"/>
    <p:sldId id="276" r:id="rId12"/>
    <p:sldId id="277" r:id="rId13"/>
    <p:sldId id="279" r:id="rId14"/>
    <p:sldId id="280" r:id="rId15"/>
    <p:sldId id="26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17" autoAdjust="0"/>
  </p:normalViewPr>
  <p:slideViewPr>
    <p:cSldViewPr>
      <p:cViewPr>
        <p:scale>
          <a:sx n="90" d="100"/>
          <a:sy n="90" d="100"/>
        </p:scale>
        <p:origin x="-594" y="-3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38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357166"/>
            <a:ext cx="8477280" cy="192882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b="1" dirty="0" smtClean="0"/>
              <a:t>       </a:t>
            </a:r>
            <a:br>
              <a:rPr lang="ru-RU" sz="4900" b="1" dirty="0" smtClean="0"/>
            </a:br>
            <a:r>
              <a:rPr lang="ru-RU" sz="49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b="1" dirty="0" smtClean="0">
                <a:latin typeface="Times New Roman" pitchFamily="18" charset="0"/>
                <a:cs typeface="Times New Roman" pitchFamily="18" charset="0"/>
              </a:rPr>
              <a:t>                            </a:t>
            </a:r>
            <a:br>
              <a:rPr lang="ru-RU" sz="4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Проект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«Дарить тепло  не уставая»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142976" y="5357826"/>
            <a:ext cx="7691462" cy="1199490"/>
          </a:xfrm>
        </p:spPr>
        <p:txBody>
          <a:bodyPr/>
          <a:lstStyle/>
          <a:p>
            <a:pPr algn="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050" b="1" dirty="0" smtClean="0">
                <a:latin typeface="Times New Roman" pitchFamily="18" charset="0"/>
                <a:cs typeface="Times New Roman" pitchFamily="18" charset="0"/>
              </a:rPr>
              <a:t>Автор проекта: </a:t>
            </a:r>
            <a:r>
              <a:rPr lang="ru-RU" sz="1050" b="1" dirty="0" err="1" smtClean="0">
                <a:latin typeface="Times New Roman" pitchFamily="18" charset="0"/>
                <a:cs typeface="Times New Roman" pitchFamily="18" charset="0"/>
              </a:rPr>
              <a:t>Носкова</a:t>
            </a:r>
            <a:r>
              <a:rPr lang="ru-RU" sz="1050" b="1" dirty="0" smtClean="0">
                <a:latin typeface="Times New Roman" pitchFamily="18" charset="0"/>
                <a:cs typeface="Times New Roman" pitchFamily="18" charset="0"/>
              </a:rPr>
              <a:t> Ирина Юрьевна, директор</a:t>
            </a:r>
            <a:endParaRPr lang="ru-RU" sz="105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050" b="1" dirty="0" smtClean="0">
                <a:latin typeface="Times New Roman" pitchFamily="18" charset="0"/>
                <a:cs typeface="Times New Roman" pitchFamily="18" charset="0"/>
              </a:rPr>
              <a:t>АНО по оказанию социальных услуг населению                      </a:t>
            </a:r>
          </a:p>
          <a:p>
            <a:pPr algn="r"/>
            <a:r>
              <a:rPr lang="ru-RU" sz="105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050" b="1" dirty="0" err="1" smtClean="0">
                <a:latin typeface="Times New Roman" pitchFamily="18" charset="0"/>
                <a:cs typeface="Times New Roman" pitchFamily="18" charset="0"/>
              </a:rPr>
              <a:t>Аромашевского</a:t>
            </a:r>
            <a:r>
              <a:rPr lang="ru-RU" sz="1050" b="1" dirty="0" smtClean="0">
                <a:latin typeface="Times New Roman" pitchFamily="18" charset="0"/>
                <a:cs typeface="Times New Roman" pitchFamily="18" charset="0"/>
              </a:rPr>
              <a:t> района Тюменской области «Тепло души»</a:t>
            </a:r>
            <a:endParaRPr lang="ru-RU" sz="105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%D0%9A%D0%B0%D1%80%D1%82%D0%B8%D0%BD%D0%BA%D0%B0_%D0%BF%D1%80%D0%B8%D0%B5%D0%BC%D0%BD%D0%B0%D1%8F_%D1%81%D0%B5%D0%BC%D1%8C%D1%8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1928802"/>
            <a:ext cx="5140517" cy="3649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1357298"/>
            <a:ext cx="8329642" cy="5715040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Постановка проблемы:</a:t>
            </a:r>
            <a:br>
              <a:rPr lang="ru-RU" sz="22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Как важно в современном мире, остановиться на мгновенье и задуматься о тех, кто и что нас окружает. Порой нам не хватает гражданственности, моральных качеств: доброты, сочувствия, деятельной помощи и поддержки тех, кто сегодня оказался в трудной жизненной ситуации. Инновационная деятельность в сфере социального обслуживания пожилых людей обусловлена процессом социально-демографического старения всего российского общества. Основными проблемами пожилых людей  чаще всего становятся возрастные изменения состояния здоровья, одиночество, пожилые люди часто остаются наедине со своими нерешенными проблемами и вынуждены обращаться за помощью в организации социального обслуживания за квалифицированным уходом. Для решения проблем данной категории граждан требуется постоянный поиск новых, более качественных способов социального обслуживания, освоение социальных технологий и программ, внедрение их в практику работы с людьми пожилого возраста. Проект подарит надежду людям, которые не могут  ухаживать за собой, и нуждаются в посторонней помощи.</a:t>
            </a:r>
            <a:r>
              <a:rPr lang="ru-RU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1472" y="500042"/>
            <a:ext cx="807249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достижения (успехи) организации:</a:t>
            </a:r>
            <a:b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«стационаре на дому» - услуги предоставляются с целью организации временного или постоянного социально-медицинского и социально-бытового обслуживания и квалифицированного ухода за гражданами пожилого возраста, нуждающимися по состоянию здоровья в стационарном социальном обслуживании, в домашних условиях. Мониторинг качества социального обслуживания получателей социальных услуг позволяет своевременно выявлять нуждаемость пожилых людей в каких-либо дополнительных услугах или помощи. Для решения проблем, влияющих на качество жизни пожилых людей при организации социального обслуживания на дому, уделяется большое внимание оказанию квалифицированному уходу за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маломобильными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категориями граждан, потребности в безопасности жизнедеятельности, потребности в коммуникациях.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58204" cy="5429288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500042"/>
            <a:ext cx="81439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 проекта: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Создать более комфортные условия для ведения полноценной жизни гражданам пожилого возраста на дому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 проекта: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Задача №1. Улучшение качества жизни  граждан пожилого возраста и инвалидов, обслуживаемых на дому.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Задача №2 Сохранение и продление социальной активности и долголетия пожилых людей.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571480"/>
            <a:ext cx="8186766" cy="5500726"/>
          </a:xfrm>
        </p:spPr>
        <p:txBody>
          <a:bodyPr>
            <a:normAutofit fontScale="90000"/>
          </a:bodyPr>
          <a:lstStyle/>
          <a:p>
            <a:r>
              <a:rPr lang="ru-RU" sz="16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Участники проекта:</a:t>
            </a:r>
            <a:br>
              <a:rPr lang="ru-RU" sz="20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Автономная некоммерческая организация по оказанию социальных услуг населению </a:t>
            </a:r>
            <a:r>
              <a:rPr lang="ru-RU" sz="2000" dirty="0" err="1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Аромашевского</a:t>
            </a:r>
            <a:r>
              <a:rPr lang="ru-RU" sz="20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района Тюменской области «Тепло души»: директор </a:t>
            </a:r>
            <a:r>
              <a:rPr lang="ru-RU" sz="2000" dirty="0" err="1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Носкова</a:t>
            </a:r>
            <a:r>
              <a:rPr lang="ru-RU" sz="20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Ирина Юрьевна </a:t>
            </a:r>
            <a:br>
              <a:rPr lang="ru-RU" sz="20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Автономное учреждение «</a:t>
            </a:r>
            <a:r>
              <a:rPr lang="ru-RU" sz="2000" dirty="0" err="1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Аромашевский</a:t>
            </a:r>
            <a:r>
              <a:rPr lang="ru-RU" sz="20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комплексный центр социального обслуживания населения» </a:t>
            </a:r>
            <a:r>
              <a:rPr lang="ru-RU" sz="2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помощь </a:t>
            </a:r>
            <a:r>
              <a:rPr lang="ru-RU" sz="20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в организации мероприятий, предоставление помещений, информационное сопровождение проекта путём размещения публикаций о ходе реализации программных мероприятий на сайте учреждения: психолог Лежнева Светлана </a:t>
            </a:r>
            <a:r>
              <a:rPr lang="ru-RU" sz="2000" dirty="0" err="1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Халимовна</a:t>
            </a:r>
            <a:r>
              <a:rPr lang="ru-RU" sz="20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Филиал № 2 </a:t>
            </a:r>
            <a:r>
              <a:rPr lang="ru-RU" sz="2000" b="1" dirty="0" err="1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Аромашевская</a:t>
            </a: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районная больница: фельдшер Калашникова Ольга Васильевна</a:t>
            </a:r>
            <a:br>
              <a:rPr lang="ru-RU" sz="20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МАУК «Перспектива»: специалист </a:t>
            </a:r>
            <a:r>
              <a:rPr lang="ru-RU" sz="2000" dirty="0" err="1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Желтовская</a:t>
            </a:r>
            <a:r>
              <a:rPr lang="ru-RU" sz="20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Светлана Васильевна</a:t>
            </a:r>
            <a:br>
              <a:rPr lang="ru-RU" sz="20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Целевая группа проекта:                                                                                                                  </a:t>
            </a:r>
            <a:r>
              <a:rPr lang="ru-RU" sz="20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Граждане пожилого возраста, нуждающиеся в стационарном социальном обслуживании на дому – 8 человек.</a:t>
            </a:r>
            <a:endParaRPr lang="ru-RU" sz="2000" dirty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0"/>
            <a:ext cx="8572560" cy="6858000"/>
          </a:xfrm>
        </p:spPr>
        <p:txBody>
          <a:bodyPr>
            <a:noAutofit/>
          </a:bodyPr>
          <a:lstStyle/>
          <a:p>
            <a:pPr algn="just"/>
            <a:r>
              <a:rPr lang="ru-RU" sz="18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Проект "Дарить тепло не уставая" направлен на совершенствование системы социального обслуживания граждан пожилого возраста на дому.  Инновационная деятельность в сфере социального обслуживания пожилых людей обусловлена процессом социально-демографического старения всего российского общества. Основными проблемами пожилых людей  чаще всего становятся возрастные изменения состояния здоровья, одиночество, пожилые люди часто остаются наедине со своими нерешенными проблемами и вынуждены обращаться за помощью в организации социального обслуживания за квалифицированным уходом. Помочь пожилому человеку обрести силы жить дальше и решать каждодневные проблемы, несмотря на болезни и материальное затруднение, найти свое место в стремительно меняющемся мире, сориентироваться в новых социальных отношениях – наша задача. Одной из сегодняшних задач   является оказание конкретной помощи и соучастие в судьбе  престарелых людей, на долю которых выпали тяжелые физические и моральные испытания. Проект представлял большой интерес для сельских жителей, поскольку он  нацелен на решение данной проблемы. Граждане, находящиеся на обслуживании на дому в настоящее время лишены возможности посещения мероприятий за пределами своего дома. Для решения проблем данной категории граждан требуется постоянный поиск новых, более качественных способов социального обслуживания, освоение социальных технологий и программ, внедрение их в практику работы с людьми пожилого возраста. Проект подарит надежду людям, которые не могут  ухаживать за собой, и нуждаются в посторонней помощи.</a:t>
            </a:r>
            <a:endParaRPr lang="ru-RU" sz="1800" b="1" dirty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285728"/>
            <a:ext cx="8572560" cy="6286544"/>
          </a:xfrm>
        </p:spPr>
        <p:txBody>
          <a:bodyPr>
            <a:noAutofit/>
          </a:bodyPr>
          <a:lstStyle/>
          <a:p>
            <a:pPr algn="just"/>
            <a:r>
              <a:rPr lang="ru-RU" sz="18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Услуги на дому предоставляются с целью организации временного или постоянного социально-медицинского и социально-бытового обслуживания и квалифицированного ухода за гражданами пожилого возраста, нуждающимися по состоянию здоровья в стационарном социальном обслуживании, в домашних условиях. Только творческий подход и инициатива специалистов   делают жизнь пожилых людей  более эмоционально насыщенной, повышают чувство самоуважения и уверенности в себе. О востребованности этой формы работы говорит тот факт, что, идя навстречу пожеланиям и потребностям населения, мы приближаем оздоровительные и социокультурные услуги к жителям нашего района, но все это  должно быть организовано с учетом их индивидуальных потребностей в социальных услугах. Психологи и врачи отмечают, что пожилые люди, которые лишены общения, чаще страдают депрессиями, психическими расстройствами и быстрей стареют, чем те пенсионеры, которые поддерживают активную социальную жизнь. Сегодня далеко не каждый пенсионер Аромашевского района может позволить себе  реализовать свои способности. Многие из них энергичные, любознательные, стремятся к ярким впечатлениям и открытиям и стараются жить активной жизнью. Как же быть тем пенсионерам, которые ограничены в передвижении, не выходят из дома?  С целью содействия в решении психосоциальных проблем пожилого возраста мы  разработали  социальный проект и решили приблизить оздоровительные и социокультурные услуги адресно, доступно, обслуживаемым на дому. </a:t>
            </a:r>
            <a:endParaRPr lang="ru-RU" sz="1800" b="1" dirty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715436" cy="6643710"/>
          </a:xfrm>
        </p:spPr>
        <p:txBody>
          <a:bodyPr>
            <a:noAutofit/>
          </a:bodyPr>
          <a:lstStyle/>
          <a:p>
            <a:pPr algn="just"/>
            <a:r>
              <a:rPr lang="ru-RU" sz="18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Проведение мероприятий на дому для пожилых людей в сельской местности способствует улучшению качества жизни престарелых, чтобы пенсионер чувствовал себя полноценным членом общества. Услуги для пожилого человека оказываются по следующим направлениям: социальная помощь; медико-социальная поддержка; просветительская работа; оздоровительные мероприятия, организация досуга. Работа специалистов направлена на то, чтобы предоставить возможность пенсионерам приятно проводить время, пробуждать у них новые интересы, создавать условия для общения, удовлетворения культурно-просветительной потребности. Благодаря этому, пожилые люди получают возможность участвовать в интересных мероприятиях. Продолжительность и частота мероприятий зависит от пожеланий самих пожилых людей. В рамках проекта пенсионерам предлагается  принять участие в «Социальном туризме» при просмотре видео-экскурсий, заниматься лечебной и профилактической гимнастикой, слушать радио, слушать чтение журналов, книг, участвовать в дружеских беседах, прослушивать лекции по здоровому образу жизни. Благодаря этим видам деятельности, забывают о своём одиночестве, общаясь с социальным работником, другими привлеченными специалистами из других организаций. Помочь этим людям адаптироваться, преодолеть одиночество, замкнутость, предоставить возможность общаться, помочь в установлении и поддержании социальных связей – в этом предназначение нашей работы. Специалисты считают, что и здоровье, и досуг – всё в руках самого человека, жить активно и весело можно в любом возрасте, в любом состоянии здоровья, стоит  только захотеть. </a:t>
            </a:r>
            <a:endParaRPr lang="ru-RU" sz="1800" b="1" dirty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58204" cy="5214974"/>
          </a:xfrm>
        </p:spPr>
        <p:txBody>
          <a:bodyPr>
            <a:normAutofit fontScale="90000"/>
          </a:bodyPr>
          <a:lstStyle/>
          <a:p>
            <a:pPr algn="just" fontAlgn="t"/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Следует особо отметить, что задачей всего общества и специалистов, в частности, является сделать так, чтобы у пожилых людей не возникло чувство отчужденности, ненужности И этого можно достичь, окружив человека теплом и заботой, дав ему возможность максимально реализовать свой духовный и интеллектуальный потенциал.                                                                                                                                                                                                                      Своим личным примером мы хотим показать, что дарить человеческое тепло и заботиться о пожилых людях нужно.</a:t>
            </a:r>
            <a:br>
              <a:rPr lang="ru-RU" sz="20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Для решения задачи 1 будут проведены мероприятия по проведению опроса граждан о нуждаемости в услугах, чтобы им жилось комфортнее, по расширению спектра предоставляемых услуг дополнительными услугами.</a:t>
            </a:r>
            <a:r>
              <a:rPr lang="ru-RU" sz="2000" b="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Для решения задачи 2 будут проведены мероприятия по организации культурного досуга граждан, находящихся на социальном обслуживании, показ видео экскурсий, проведение праздников, развлечений на дому, курс психологических лекций. </a:t>
            </a:r>
            <a:r>
              <a:rPr lang="ru-RU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endParaRPr lang="ru-RU" sz="18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2920" y="428604"/>
            <a:ext cx="8183880" cy="164307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Календарный план реализации проекта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357158" y="928670"/>
          <a:ext cx="8429685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632"/>
                <a:gridCol w="1618903"/>
                <a:gridCol w="1079935"/>
                <a:gridCol w="1079935"/>
                <a:gridCol w="857179"/>
                <a:gridCol w="1030211"/>
                <a:gridCol w="1199445"/>
                <a:gridCol w="1199445"/>
              </a:tblGrid>
              <a:tr h="38976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п\п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мероприятий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Срок реализации проекта в месяц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03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июль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август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сентябрь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октябрь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ноябрь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декабрь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742955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Провести опрос граждан, в чем они нуждаются, какие услуги хотели бы получать, чтобы им жилось комфортнее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Расширить спектр предоставляемых услуг дополнительными услугами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01.07.2019</a:t>
                      </a:r>
                      <a:r>
                        <a:rPr lang="ru-RU" sz="105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-</a:t>
                      </a: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14.07.2019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429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/>
                        <a:t>+</a:t>
                      </a:r>
                      <a:endParaRPr lang="ru-RU" sz="1100" b="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/>
                        <a:t>+</a:t>
                      </a:r>
                      <a:endParaRPr lang="ru-RU" sz="1100" b="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/>
                        <a:t>+</a:t>
                      </a:r>
                      <a:endParaRPr lang="ru-RU" sz="1100" b="0" dirty="0"/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114433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Показ видео экскурсий «социальный  туризм»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Праздники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Развлечения на дому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Курс психологических лекций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/>
                        <a:t>+</a:t>
                      </a:r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r>
                        <a:rPr lang="ru-RU" sz="1100" b="0" dirty="0" smtClean="0"/>
                        <a:t>+</a:t>
                      </a:r>
                    </a:p>
                    <a:p>
                      <a:endParaRPr lang="ru-RU" sz="1100" b="0" dirty="0" smtClean="0"/>
                    </a:p>
                    <a:p>
                      <a:r>
                        <a:rPr lang="ru-RU" sz="1100" b="0" dirty="0" smtClean="0"/>
                        <a:t>+</a:t>
                      </a:r>
                      <a:endParaRPr lang="ru-RU" sz="1100" b="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/>
                        <a:t>+</a:t>
                      </a:r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r>
                        <a:rPr lang="ru-RU" sz="1100" b="0" dirty="0" smtClean="0"/>
                        <a:t>+</a:t>
                      </a:r>
                    </a:p>
                    <a:p>
                      <a:endParaRPr lang="ru-RU" sz="1100" b="0" dirty="0" smtClean="0"/>
                    </a:p>
                    <a:p>
                      <a:r>
                        <a:rPr lang="ru-RU" sz="1100" b="0" dirty="0" smtClean="0"/>
                        <a:t>+</a:t>
                      </a:r>
                      <a:endParaRPr lang="ru-RU" sz="1100" b="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/>
                        <a:t>+</a:t>
                      </a:r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r>
                        <a:rPr lang="ru-RU" sz="1100" b="0" dirty="0" smtClean="0"/>
                        <a:t>+</a:t>
                      </a:r>
                    </a:p>
                    <a:p>
                      <a:endParaRPr lang="ru-RU" sz="1100" b="0" dirty="0" smtClean="0"/>
                    </a:p>
                    <a:p>
                      <a:r>
                        <a:rPr lang="ru-RU" sz="1100" b="0" dirty="0" smtClean="0"/>
                        <a:t>+</a:t>
                      </a:r>
                      <a:endParaRPr lang="ru-RU" sz="1100" b="0" dirty="0"/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429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/>
                        <a:t>+</a:t>
                      </a:r>
                      <a:endParaRPr lang="ru-RU" sz="1100" b="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/>
                        <a:t>+</a:t>
                      </a:r>
                      <a:endParaRPr lang="ru-RU" sz="1100" b="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/>
                        <a:t>+</a:t>
                      </a:r>
                      <a:endParaRPr lang="ru-RU" sz="1100" b="0" dirty="0"/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428596" y="357166"/>
            <a:ext cx="8183880" cy="45719"/>
          </a:xfrm>
          <a:prstGeom prst="rect">
            <a:avLst/>
          </a:prstGeom>
        </p:spPr>
        <p:txBody>
          <a:bodyPr vert="horz" anchor="b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Содержимое 6"/>
          <p:cNvGraphicFramePr>
            <a:graphicFrameLocks/>
          </p:cNvGraphicFramePr>
          <p:nvPr/>
        </p:nvGraphicFramePr>
        <p:xfrm>
          <a:off x="357158" y="555025"/>
          <a:ext cx="8429685" cy="62260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632"/>
                <a:gridCol w="1618903"/>
                <a:gridCol w="1079935"/>
                <a:gridCol w="1079935"/>
                <a:gridCol w="857179"/>
                <a:gridCol w="1030211"/>
                <a:gridCol w="1199445"/>
                <a:gridCol w="1199445"/>
              </a:tblGrid>
              <a:tr h="45829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п\п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мероприятий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Срок реализации проекта в месяц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9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июль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август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сентябрь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октябрь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ноябрь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декабрь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55839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Курс «виртуальных экскурсий»:</a:t>
                      </a:r>
                      <a:endParaRPr lang="ru-RU" sz="1050" b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1.Археологический музей-заповедник на озере Андреевском.</a:t>
                      </a:r>
                      <a:endParaRPr lang="ru-RU" sz="1050" b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 Библиотека.</a:t>
                      </a:r>
                      <a:endParaRPr lang="ru-RU" sz="1050" b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 Дворец наместника.</a:t>
                      </a:r>
                      <a:endParaRPr lang="ru-RU" sz="1050" b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4.Музей Городская Дума. Окно в природу.</a:t>
                      </a:r>
                      <a:endParaRPr lang="ru-RU" sz="1050" b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 Музей дом </a:t>
                      </a:r>
                      <a:r>
                        <a:rPr lang="ru-RU" sz="1050" b="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Машарова</a:t>
                      </a:r>
                      <a:r>
                        <a:rPr lang="ru-RU" sz="105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050" b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 Музей изобразительного искусства.</a:t>
                      </a:r>
                      <a:endParaRPr lang="ru-RU" sz="1050" b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 Музей усадьба </a:t>
                      </a:r>
                      <a:r>
                        <a:rPr lang="ru-RU" sz="1050" b="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Колокольникова</a:t>
                      </a:r>
                      <a:r>
                        <a:rPr lang="ru-RU" sz="105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050" b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 </a:t>
                      </a:r>
                      <a:r>
                        <a:rPr lang="ru-RU" sz="1050" b="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Тобольский</a:t>
                      </a:r>
                      <a:r>
                        <a:rPr lang="ru-RU" sz="105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50" b="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Кремль-музейный</a:t>
                      </a:r>
                      <a:r>
                        <a:rPr lang="ru-RU" sz="105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ансамбль.</a:t>
                      </a:r>
                      <a:endParaRPr lang="ru-RU" sz="1050" b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 </a:t>
                      </a:r>
                      <a:r>
                        <a:rPr lang="ru-RU" sz="1050" b="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Тобольский</a:t>
                      </a:r>
                      <a:r>
                        <a:rPr lang="ru-RU" sz="105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Кремль.</a:t>
                      </a:r>
                      <a:endParaRPr lang="ru-RU" sz="1050" b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4940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r>
                        <a:rPr lang="ru-RU" sz="1100" b="0" dirty="0" smtClean="0"/>
                        <a:t>+</a:t>
                      </a:r>
                    </a:p>
                    <a:p>
                      <a:r>
                        <a:rPr lang="ru-RU" sz="1100" b="0" dirty="0" smtClean="0"/>
                        <a:t>+</a:t>
                      </a:r>
                      <a:endParaRPr lang="ru-RU" sz="1100" b="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r>
                        <a:rPr lang="ru-RU" sz="1100" b="0" dirty="0" smtClean="0"/>
                        <a:t>+</a:t>
                      </a:r>
                      <a:endParaRPr lang="ru-RU" sz="1100" b="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r>
                        <a:rPr lang="ru-RU" sz="1100" b="0" dirty="0" smtClean="0"/>
                        <a:t>+</a:t>
                      </a:r>
                      <a:endParaRPr lang="ru-RU" sz="1100" b="0" dirty="0"/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83757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Чаепитие ко Дню семьи, Любви и Верности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Чаепитие ко Дню пожилого человека с чтением статей, журналов по теме.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Чаепитие к Новому году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z="1050" dirty="0" smtClean="0"/>
                        <a:t>+</a:t>
                      </a:r>
                      <a:endParaRPr lang="ru-RU" sz="105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4324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aseline="0" dirty="0" smtClean="0"/>
                        <a:t>                              </a:t>
                      </a:r>
                      <a:r>
                        <a:rPr lang="ru-RU" sz="1050" dirty="0" smtClean="0"/>
                        <a:t>+</a:t>
                      </a:r>
                    </a:p>
                    <a:p>
                      <a:endParaRPr lang="ru-RU" sz="1050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500042"/>
          <a:ext cx="8358247" cy="60003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542"/>
                <a:gridCol w="1605184"/>
                <a:gridCol w="1070783"/>
                <a:gridCol w="1070783"/>
                <a:gridCol w="849914"/>
                <a:gridCol w="1021481"/>
                <a:gridCol w="1189280"/>
                <a:gridCol w="1189280"/>
              </a:tblGrid>
              <a:tr h="55337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п\п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мероприятий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Срок реализации проекта в месяц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5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июль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август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сентябрь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октябрь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ноябрь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декабрь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50405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Пропаганда здорового образа жизни: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b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05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беседы и лекции, направленные на укрепление физического и психического здоровья;</a:t>
                      </a:r>
                    </a:p>
                    <a:p>
                      <a:pPr>
                        <a:spcAft>
                          <a:spcPts val="0"/>
                        </a:spcAft>
                        <a:buFontTx/>
                        <a:buChar char="-"/>
                      </a:pPr>
                      <a:endParaRPr lang="ru-RU" sz="1050" b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-выполнение посильных физических упражнений по рекомендации врача (гимнастика на дому);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b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обучение навыкам самообслуживания.</a:t>
                      </a:r>
                      <a:endParaRPr lang="ru-RU" sz="1050" b="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1321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/>
                        <a:t>+</a:t>
                      </a:r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r>
                        <a:rPr lang="ru-RU" sz="1100" b="0" dirty="0" smtClean="0"/>
                        <a:t>+</a:t>
                      </a:r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r>
                        <a:rPr lang="ru-RU" sz="1100" b="0" dirty="0"/>
                        <a:t>+</a:t>
                      </a:r>
                      <a:endParaRPr lang="ru-RU" sz="1100" b="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/>
                        <a:t>+</a:t>
                      </a:r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r>
                        <a:rPr lang="ru-RU" sz="1100" b="0" dirty="0" smtClean="0"/>
                        <a:t>+</a:t>
                      </a:r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r>
                        <a:rPr lang="ru-RU" sz="1100" b="0" dirty="0" smtClean="0"/>
                        <a:t>+</a:t>
                      </a:r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/>
                        <a:t>+</a:t>
                      </a:r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r>
                        <a:rPr lang="ru-RU" sz="1100" b="0" dirty="0" smtClean="0"/>
                        <a:t>+</a:t>
                      </a:r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r>
                        <a:rPr lang="ru-RU" sz="1100" b="0" dirty="0" smtClean="0"/>
                        <a:t>+</a:t>
                      </a:r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  <a:p>
                      <a:endParaRPr lang="ru-RU" sz="1100" b="0" dirty="0" smtClean="0"/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25607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0881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86808" cy="4929222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28596" y="428604"/>
          <a:ext cx="8286808" cy="5500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3404"/>
                <a:gridCol w="4143404"/>
              </a:tblGrid>
              <a:tr h="45385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Ожидаемый результат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Индикаторы</a:t>
                      </a:r>
                      <a:r>
                        <a:rPr lang="ru-RU" sz="12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оценки результатов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35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Оказываемые услуги будут направлены на улучшение качества жизни обслуживаемых граждан на  дому. </a:t>
                      </a:r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just"/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реализации проекта будут участвовать 8 граждан пожилого возраста, нуждающиеся по состоянию здоровья в социальном обслуживании на дому. Оказание социальных услуг будет возложено на 8 социальных работников. Будет разработано 8 индивидуальных программ получателей социальных услуг, направленных на персонифицированный подход по оказанию услуг, системное оказание правовой , психологической, информационной помощи и поддержки граждан, находящихся на обслуживании, укрепление их здоровья, повысить их социальный статус и общественную значимость.</a:t>
                      </a:r>
                      <a:b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 Мониторинг достижения количественных результатов будет оцениваться путём оформления списков участников мероприятий проекта, количества проведенных мероприятий в результате реализации проекта, фото отчёта с мероприятий.</a:t>
                      </a:r>
                      <a:endParaRPr lang="ru-RU" sz="10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077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Укрепление физического и психического здоровья обслуживаемых</a:t>
                      </a:r>
                      <a:endParaRPr lang="ru-RU" sz="105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0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3858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Улучшение состояния здоровья  обслуживаемых</a:t>
                      </a:r>
                      <a:endParaRPr lang="ru-RU" sz="10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077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Повышение мотивации на сохранение и продление социальной активности и долголетия пожилых людей</a:t>
                      </a:r>
                      <a:endParaRPr lang="ru-RU" sz="105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0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3858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Восстановление  навыков самообслуживания</a:t>
                      </a:r>
                      <a:endParaRPr lang="ru-RU" sz="10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89246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Снятие с обслуживания клиентов по улучшению состояния здоровья</a:t>
                      </a:r>
                      <a:endParaRPr lang="ru-RU" sz="10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0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093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428604"/>
            <a:ext cx="8066180" cy="64294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Дальнейшее развитие проекта</a:t>
            </a:r>
            <a:endParaRPr lang="ru-RU" sz="2400" dirty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429684" cy="5072098"/>
          </a:xfrm>
        </p:spPr>
        <p:txBody>
          <a:bodyPr/>
          <a:lstStyle/>
          <a:p>
            <a:pPr lvl="0"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Проект носит долгосрочный характер. По окончании реализации проекта приобретенное оборудование и спортивный инвентарь будет использоваться в работе АНО «Тепло души» для проведения оздоровительных мероприятий для обслуживаемых в организации. Дальнейшее финансирование мероприятий проекта будет за счёт собственных средств.</a:t>
            </a:r>
            <a:endParaRPr lang="ru-RU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0"/>
            <a:ext cx="8183880" cy="642918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Бюджет проекта</a:t>
            </a:r>
            <a:endParaRPr lang="ru-RU" sz="1800" dirty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58" y="642918"/>
          <a:ext cx="8358215" cy="58198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408"/>
                <a:gridCol w="1658176"/>
                <a:gridCol w="935250"/>
                <a:gridCol w="785818"/>
                <a:gridCol w="1071570"/>
                <a:gridCol w="1214446"/>
                <a:gridCol w="1000132"/>
                <a:gridCol w="1214415"/>
              </a:tblGrid>
              <a:tr h="4927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br>
                        <a:rPr lang="ru-RU" sz="1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0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0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 расхода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Оплата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 месяц/ в час.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Кол-во мес./час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Отчисления с ФОТ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Общая сумма финансирования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Собственный вклад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Запрашиваемое финансирование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121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Оплата труда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и отчисления с ФОТ сотрудников  и привлеченных специалистов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37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1.1.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Социальные работники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11500 / 79,86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 / 864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30,2%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89838,00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89838,00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/>
                </a:tc>
              </a:tr>
              <a:tr h="2352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Психолог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833,33/ 83,33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 / 60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30,2%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6510,00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6510,00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895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Специалист учреждения здравоохранения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833,33/ 83,33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 / 60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30,2%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6510,00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6510,00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571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Работник учреждения культуры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833,33/ 83,33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 / 60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30,2%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6510,00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6510,00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143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109368,00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89838,00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19530,00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686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br>
                        <a:rPr lang="ru-RU" sz="1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0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0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 расхода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Ед. </a:t>
                      </a:r>
                      <a:r>
                        <a:rPr lang="ru-RU" sz="10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изм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Стоимость за ед.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Кол-во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Общая сумма финансирования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Собственный вклад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Запрашиваемое финансирование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971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Оборудование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/>
                </a:tc>
              </a:tr>
              <a:tr h="1371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Планшет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Шт.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16000,00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16000,00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16000,00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092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Аппарат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физиотерапевтический (</a:t>
                      </a:r>
                      <a:r>
                        <a:rPr lang="ru-RU" sz="10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Алмаг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Шт.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15200,00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15200,00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15200,00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822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Спортивный инвентарь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Шт.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2000,00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14000,00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14000,00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143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45200,00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45200,00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679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br>
                        <a:rPr lang="ru-RU" sz="1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0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0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 расхода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Ед. </a:t>
                      </a:r>
                      <a:r>
                        <a:rPr lang="ru-RU" sz="10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изм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Стоимость за ед.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Кол-во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Общая сумма финансирования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Собственный вклад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Запрашиваемое финансирование</a:t>
                      </a:r>
                    </a:p>
                  </a:txBody>
                  <a:tcPr marL="68580" marR="68580" marT="0" marB="0"/>
                </a:tc>
              </a:tr>
              <a:tr h="2149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Затраты на проведение проекта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/>
                </a:tc>
              </a:tr>
              <a:tr h="1549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Сувениры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Шт.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420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10080,00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10080,00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663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10080,00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10080,00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825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ВСЕГО: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164648,00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89838,00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74810,00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634</TotalTime>
  <Words>1363</Words>
  <Application>Microsoft Office PowerPoint</Application>
  <PresentationFormat>Экран (4:3)</PresentationFormat>
  <Paragraphs>393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Аспект</vt:lpstr>
      <vt:lpstr>                                         Проект  «Дарить тепло  не уставая» </vt:lpstr>
      <vt:lpstr>  Постановка проблемы:  Как важно в современном мире, остановиться на мгновенье и задуматься о тех, кто и что нас окружает. Порой нам не хватает гражданственности, моральных качеств: доброты, сочувствия, деятельной помощи и поддержки тех, кто сегодня оказался в трудной жизненной ситуации. Инновационная деятельность в сфере социального обслуживания пожилых людей обусловлена процессом социально-демографического старения всего российского общества. Основными проблемами пожилых людей  чаще всего становятся возрастные изменения состояния здоровья, одиночество, пожилые люди часто остаются наедине со своими нерешенными проблемами и вынуждены обращаться за помощью в организации социального обслуживания за квалифицированным уходом. Для решения проблем данной категории граждан требуется постоянный поиск новых, более качественных способов социального обслуживания, освоение социальных технологий и программ, внедрение их в практику работы с людьми пожилого возраста. Проект подарит надежду людям, которые не могут  ухаживать за собой, и нуждаются в посторонней помощи. </vt:lpstr>
      <vt:lpstr>Слайд 3</vt:lpstr>
      <vt:lpstr> </vt:lpstr>
      <vt:lpstr> Участники проекта:                                                                                                                        Автономная некоммерческая организация по оказанию социальных услуг населению Аромашевского района Тюменской области «Тепло души»: директор Носкова Ирина Юрьевна    Автономное учреждение «Аромашевский комплексный центр социального обслуживания населения» - помощь в организации мероприятий, предоставление помещений, информационное сопровождение проекта путём размещения публикаций о ходе реализации программных мероприятий на сайте учреждения: психолог Лежнева Светлана Халимовна   Филиал № 2 Аромашевская районная больница: фельдшер Калашникова Ольга Васильевна  МАУК «Перспектива»: специалист Желтовская Светлана Васильевна  Целевая группа проекта:                                                                                                                  Граждане пожилого возраста, нуждающиеся в стационарном социальном обслуживании на дому – 8 человек.</vt:lpstr>
      <vt:lpstr>Проект "Дарить тепло не уставая" направлен на совершенствование системы социального обслуживания граждан пожилого возраста на дому.  Инновационная деятельность в сфере социального обслуживания пожилых людей обусловлена процессом социально-демографического старения всего российского общества. Основными проблемами пожилых людей  чаще всего становятся возрастные изменения состояния здоровья, одиночество, пожилые люди часто остаются наедине со своими нерешенными проблемами и вынуждены обращаться за помощью в организации социального обслуживания за квалифицированным уходом. Помочь пожилому человеку обрести силы жить дальше и решать каждодневные проблемы, несмотря на болезни и материальное затруднение, найти свое место в стремительно меняющемся мире, сориентироваться в новых социальных отношениях – наша задача. Одной из сегодняшних задач   является оказание конкретной помощи и соучастие в судьбе  престарелых людей, на долю которых выпали тяжелые физические и моральные испытания. Проект представлял большой интерес для сельских жителей, поскольку он  нацелен на решение данной проблемы. Граждане, находящиеся на обслуживании на дому в настоящее время лишены возможности посещения мероприятий за пределами своего дома. Для решения проблем данной категории граждан требуется постоянный поиск новых, более качественных способов социального обслуживания, освоение социальных технологий и программ, внедрение их в практику работы с людьми пожилого возраста. Проект подарит надежду людям, которые не могут  ухаживать за собой, и нуждаются в посторонней помощи.</vt:lpstr>
      <vt:lpstr>Услуги на дому предоставляются с целью организации временного или постоянного социально-медицинского и социально-бытового обслуживания и квалифицированного ухода за гражданами пожилого возраста, нуждающимися по состоянию здоровья в стационарном социальном обслуживании, в домашних условиях. Только творческий подход и инициатива специалистов   делают жизнь пожилых людей  более эмоционально насыщенной, повышают чувство самоуважения и уверенности в себе. О востребованности этой формы работы говорит тот факт, что, идя навстречу пожеланиям и потребностям населения, мы приближаем оздоровительные и социокультурные услуги к жителям нашего района, но все это  должно быть организовано с учетом их индивидуальных потребностей в социальных услугах. Психологи и врачи отмечают, что пожилые люди, которые лишены общения, чаще страдают депрессиями, психическими расстройствами и быстрей стареют, чем те пенсионеры, которые поддерживают активную социальную жизнь. Сегодня далеко не каждый пенсионер Аромашевского района может позволить себе  реализовать свои способности. Многие из них энергичные, любознательные, стремятся к ярким впечатлениям и открытиям и стараются жить активной жизнью. Как же быть тем пенсионерам, которые ограничены в передвижении, не выходят из дома?  С целью содействия в решении психосоциальных проблем пожилого возраста мы  разработали  социальный проект и решили приблизить оздоровительные и социокультурные услуги адресно, доступно, обслуживаемым на дому. </vt:lpstr>
      <vt:lpstr>Проведение мероприятий на дому для пожилых людей в сельской местности способствует улучшению качества жизни престарелых, чтобы пенсионер чувствовал себя полноценным членом общества. Услуги для пожилого человека оказываются по следующим направлениям: социальная помощь; медико-социальная поддержка; просветительская работа; оздоровительные мероприятия, организация досуга. Работа специалистов направлена на то, чтобы предоставить возможность пенсионерам приятно проводить время, пробуждать у них новые интересы, создавать условия для общения, удовлетворения культурно-просветительной потребности. Благодаря этому, пожилые люди получают возможность участвовать в интересных мероприятиях. Продолжительность и частота мероприятий зависит от пожеланий самих пожилых людей. В рамках проекта пенсионерам предлагается  принять участие в «Социальном туризме» при просмотре видео-экскурсий, заниматься лечебной и профилактической гимнастикой, слушать радио, слушать чтение журналов, книг, участвовать в дружеских беседах, прослушивать лекции по здоровому образу жизни. Благодаря этим видам деятельности, забывают о своём одиночестве, общаясь с социальным работником, другими привлеченными специалистами из других организаций. Помочь этим людям адаптироваться, преодолеть одиночество, замкнутость, предоставить возможность общаться, помочь в установлении и поддержании социальных связей – в этом предназначение нашей работы. Специалисты считают, что и здоровье, и досуг – всё в руках самого человека, жить активно и весело можно в любом возрасте, в любом состоянии здоровья, стоит  только захотеть. </vt:lpstr>
      <vt:lpstr>Следует особо отметить, что задачей всего общества и специалистов, в частности, является сделать так, чтобы у пожилых людей не возникло чувство отчужденности, ненужности И этого можно достичь, окружив человека теплом и заботой, дав ему возможность максимально реализовать свой духовный и интеллектуальный потенциал.                                                                                                                                                                                                                      Своим личным примером мы хотим показать, что дарить человеческое тепло и заботиться о пожилых людях нужно.  Для решения задачи 1 будут проведены мероприятия по проведению опроса граждан о нуждаемости в услугах, чтобы им жилось комфортнее, по расширению спектра предоставляемых услуг дополнительными услугами.     Для решения задачи 2 будут проведены мероприятия по организации культурного досуга граждан, находящихся на социальном обслуживании, показ видео экскурсий, проведение праздников, развлечений на дому, курс психологических лекций.   </vt:lpstr>
      <vt:lpstr>Календарный план реализации проекта     </vt:lpstr>
      <vt:lpstr>Слайд 11</vt:lpstr>
      <vt:lpstr>Слайд 12</vt:lpstr>
      <vt:lpstr> </vt:lpstr>
      <vt:lpstr>Дальнейшее развитие проекта</vt:lpstr>
      <vt:lpstr>Бюджет проекта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       «Дарить тепло  не уставая»</dc:title>
  <dc:creator>NIY</dc:creator>
  <cp:lastModifiedBy>NIY</cp:lastModifiedBy>
  <cp:revision>68</cp:revision>
  <dcterms:created xsi:type="dcterms:W3CDTF">2019-03-15T04:01:39Z</dcterms:created>
  <dcterms:modified xsi:type="dcterms:W3CDTF">2019-04-30T08:39:32Z</dcterms:modified>
</cp:coreProperties>
</file>